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8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8" r:id="rId30"/>
    <p:sldId id="300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D1D"/>
    <a:srgbClr val="0000FF"/>
    <a:srgbClr val="F6871B"/>
    <a:srgbClr val="E14037"/>
    <a:srgbClr val="333F50"/>
    <a:srgbClr val="7F7F7F"/>
    <a:srgbClr val="548235"/>
    <a:srgbClr val="A9D18E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3059" autoAdjust="0"/>
  </p:normalViewPr>
  <p:slideViewPr>
    <p:cSldViewPr snapToGrid="0">
      <p:cViewPr varScale="1">
        <p:scale>
          <a:sx n="106" d="100"/>
          <a:sy n="106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  <a:t>2023/7/3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/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/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/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/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/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/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/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/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/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/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/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/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/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/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/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/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/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/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/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/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/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/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/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/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/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/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/>
          <p:cNvCxnSpPr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/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/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/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/>
          <p:cNvCxnSpPr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/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/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/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/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/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/>
          <p:cNvCxnSpPr/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/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/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/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/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/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/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/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/>
          <p:cNvPicPr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/>
          <p:cNvSpPr/>
          <p:nvPr/>
        </p:nvSpPr>
        <p:spPr>
          <a:xfrm>
            <a:off x="6233479" y="942306"/>
            <a:ext cx="3793271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356" name="矩形 355"/>
          <p:cNvSpPr/>
          <p:nvPr/>
        </p:nvSpPr>
        <p:spPr>
          <a:xfrm>
            <a:off x="1819747" y="933254"/>
            <a:ext cx="4384308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08" name="文字方塊 207"/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/>
          <p:cNvGrpSpPr/>
          <p:nvPr/>
        </p:nvGrpSpPr>
        <p:grpSpPr>
          <a:xfrm>
            <a:off x="6452502" y="1332960"/>
            <a:ext cx="1226903" cy="4297927"/>
            <a:chOff x="9618615" y="1343620"/>
            <a:chExt cx="1226903" cy="4297927"/>
          </a:xfrm>
        </p:grpSpPr>
        <p:sp>
          <p:nvSpPr>
            <p:cNvPr id="246" name="矩形 245"/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/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9618615" y="4313690"/>
              <a:ext cx="1224916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/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/>
            <p:cNvCxnSpPr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/>
            <p:cNvCxnSpPr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/>
            <p:cNvCxnSpPr>
              <a:stCxn id="261" idx="2"/>
              <a:endCxn id="250" idx="0"/>
            </p:cNvCxnSpPr>
            <p:nvPr/>
          </p:nvCxnSpPr>
          <p:spPr>
            <a:xfrm flipH="1">
              <a:off x="10231073" y="4105866"/>
              <a:ext cx="1987" cy="207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/>
            <p:cNvCxnSpPr>
              <a:stCxn id="250" idx="2"/>
              <a:endCxn id="251" idx="0"/>
            </p:cNvCxnSpPr>
            <p:nvPr/>
          </p:nvCxnSpPr>
          <p:spPr>
            <a:xfrm>
              <a:off x="10231073" y="4713738"/>
              <a:ext cx="1987" cy="527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/>
            <p:cNvSpPr/>
            <p:nvPr/>
          </p:nvSpPr>
          <p:spPr>
            <a:xfrm>
              <a:off x="9620602" y="2529164"/>
              <a:ext cx="1224916" cy="3527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/>
            <p:cNvCxnSpPr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/>
            <p:cNvSpPr/>
            <p:nvPr/>
          </p:nvSpPr>
          <p:spPr>
            <a:xfrm>
              <a:off x="9620602" y="3664793"/>
              <a:ext cx="1224916" cy="441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/>
            <p:cNvCxnSpPr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/>
          <p:cNvGrpSpPr/>
          <p:nvPr/>
        </p:nvGrpSpPr>
        <p:grpSpPr>
          <a:xfrm>
            <a:off x="8165924" y="1051143"/>
            <a:ext cx="1826332" cy="4606502"/>
            <a:chOff x="6796961" y="526582"/>
            <a:chExt cx="1826332" cy="4606502"/>
          </a:xfrm>
        </p:grpSpPr>
        <p:sp>
          <p:nvSpPr>
            <p:cNvPr id="21" name="矩形 20"/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796961" y="526582"/>
              <a:ext cx="14935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931265" y="3778469"/>
              <a:ext cx="1224915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/>
            <p:cNvCxnSpPr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216" idx="2"/>
              <a:endCxn id="8" idx="0"/>
            </p:cNvCxnSpPr>
            <p:nvPr/>
          </p:nvCxnSpPr>
          <p:spPr>
            <a:xfrm>
              <a:off x="7543723" y="3597403"/>
              <a:ext cx="0" cy="18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8" idx="2"/>
              <a:endCxn id="37" idx="0"/>
            </p:cNvCxnSpPr>
            <p:nvPr/>
          </p:nvCxnSpPr>
          <p:spPr>
            <a:xfrm>
              <a:off x="7543723" y="4178517"/>
              <a:ext cx="0" cy="15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/>
            <p:cNvSpPr/>
            <p:nvPr/>
          </p:nvSpPr>
          <p:spPr>
            <a:xfrm>
              <a:off x="7419898" y="433525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54" name="直線單箭頭接點 53"/>
            <p:cNvCxnSpPr>
              <a:stCxn id="37" idx="4"/>
              <a:endCxn id="9" idx="0"/>
            </p:cNvCxnSpPr>
            <p:nvPr/>
          </p:nvCxnSpPr>
          <p:spPr>
            <a:xfrm>
              <a:off x="7543723" y="4582904"/>
              <a:ext cx="0" cy="150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/>
            <p:cNvCxnSpPr>
              <a:stCxn id="3" idx="4"/>
              <a:endCxn id="37" idx="6"/>
            </p:cNvCxnSpPr>
            <p:nvPr/>
          </p:nvCxnSpPr>
          <p:spPr>
            <a:xfrm rot="16200000" flipH="1">
              <a:off x="5993699" y="2785230"/>
              <a:ext cx="3223872" cy="123825"/>
            </a:xfrm>
            <a:prstGeom prst="bentConnector4">
              <a:avLst>
                <a:gd name="adj1" fmla="val 483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/>
            <p:cNvSpPr/>
            <p:nvPr/>
          </p:nvSpPr>
          <p:spPr>
            <a:xfrm>
              <a:off x="6931265" y="2020701"/>
              <a:ext cx="1224916" cy="3527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/>
            <p:cNvCxnSpPr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/>
            <p:cNvSpPr/>
            <p:nvPr/>
          </p:nvSpPr>
          <p:spPr>
            <a:xfrm>
              <a:off x="6931265" y="3156330"/>
              <a:ext cx="1224916" cy="441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/>
            <p:cNvCxnSpPr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/>
            <p:cNvSpPr txBox="1"/>
            <p:nvPr/>
          </p:nvSpPr>
          <p:spPr>
            <a:xfrm rot="5400000">
              <a:off x="8025475" y="2808634"/>
              <a:ext cx="918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/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4361640" y="1154898"/>
            <a:ext cx="1224916" cy="501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/>
          <p:cNvCxnSpPr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/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/>
          <p:cNvCxnSpPr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/>
          <p:cNvCxnSpPr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2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2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文字方塊 309"/>
              <p:cNvSpPr txBox="1"/>
              <p:nvPr/>
            </p:nvSpPr>
            <p:spPr>
              <a:xfrm>
                <a:off x="1913621" y="5241437"/>
                <a:ext cx="42462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0" name="文字方塊 3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4246291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9" t="-32" r="10" b="3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/>
          <p:cNvSpPr txBox="1"/>
          <p:nvPr/>
        </p:nvSpPr>
        <p:spPr>
          <a:xfrm>
            <a:off x="1814376" y="5888995"/>
            <a:ext cx="43185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/>
          <p:cNvCxnSpPr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/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/>
          <p:cNvCxnSpPr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/>
          <p:cNvSpPr/>
          <p:nvPr/>
        </p:nvSpPr>
        <p:spPr>
          <a:xfrm>
            <a:off x="2301542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2292496" y="1154898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/>
          <p:cNvCxnSpPr>
            <a:stCxn id="351" idx="2"/>
            <a:endCxn id="350" idx="0"/>
          </p:cNvCxnSpPr>
          <p:nvPr/>
        </p:nvCxnSpPr>
        <p:spPr>
          <a:xfrm>
            <a:off x="2904954" y="1431778"/>
            <a:ext cx="9046" cy="47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/>
          <p:cNvSpPr/>
          <p:nvPr/>
        </p:nvSpPr>
        <p:spPr>
          <a:xfrm>
            <a:off x="2301542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/>
          <p:cNvCxnSpPr>
            <a:stCxn id="350" idx="2"/>
            <a:endCxn id="353" idx="0"/>
          </p:cNvCxnSpPr>
          <p:nvPr/>
        </p:nvCxnSpPr>
        <p:spPr>
          <a:xfrm>
            <a:off x="2914000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/>
          <p:cNvSpPr txBox="1"/>
          <p:nvPr/>
        </p:nvSpPr>
        <p:spPr>
          <a:xfrm>
            <a:off x="6233478" y="5876255"/>
            <a:ext cx="3793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63035" y="932815"/>
            <a:ext cx="4133850" cy="4730750"/>
            <a:chOff x="6241" y="1469"/>
            <a:chExt cx="6510" cy="7450"/>
          </a:xfrm>
        </p:grpSpPr>
        <p:pic>
          <p:nvPicPr>
            <p:cNvPr id="4" name="圖片 6"/>
            <p:cNvPicPr>
              <a:picLocks noChangeAspect="1"/>
            </p:cNvPicPr>
            <p:nvPr/>
          </p:nvPicPr>
          <p:blipFill>
            <a:blip r:embed="rId2"/>
            <a:srcRect b="12621"/>
            <a:stretch>
              <a:fillRect/>
            </a:stretch>
          </p:blipFill>
          <p:spPr>
            <a:xfrm>
              <a:off x="6241" y="1469"/>
              <a:ext cx="6510" cy="6869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787" y="8193"/>
              <a:ext cx="1774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 Source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9107" y="8193"/>
              <a:ext cx="1346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</a:t>
              </a:r>
            </a:p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Truth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0929" y="8193"/>
              <a:ext cx="1346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/>
          <p:cNvCxnSpPr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/>
          <p:cNvCxnSpPr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/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/>
          <p:cNvCxnSpPr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/>
          <p:cNvCxnSpPr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/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/>
          <p:cNvCxnSpPr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/>
          <p:cNvCxnSpPr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/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/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/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/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/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/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/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/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圓角 12"/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/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Torch.jit.trace</a:t>
            </a: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>
            <a:fillRect/>
          </a:stretch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/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Coremltools.convert</a:t>
            </a:r>
          </a:p>
        </p:txBody>
      </p:sp>
      <p:sp>
        <p:nvSpPr>
          <p:cNvPr id="33" name="矩形: 圓角 32"/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>
            <a:fillRect/>
          </a:stretch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/>
          <p:cNvCxnSpPr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/>
          <p:cNvPicPr>
            <a:picLocks noChangeAspect="1"/>
          </p:cNvPicPr>
          <p:nvPr/>
        </p:nvPicPr>
        <p:blipFill rotWithShape="1">
          <a:blip r:embed="rId5"/>
          <a:srcRect t="34496" b="32674"/>
          <a:stretch>
            <a:fillRect/>
          </a:stretch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Core ML model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Core ML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VNCoreMLModel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+</a:t>
            </a: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>
            <a:fillRect/>
          </a:stretch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/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ARMT APP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t="5299" b="3980"/>
          <a:stretch>
            <a:fillRect/>
          </a:stretch>
        </p:blipFill>
        <p:spPr>
          <a:xfrm rot="16200000">
            <a:off x="8193881" y="1614522"/>
            <a:ext cx="1117755" cy="2194650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>
            <a:off x="7090417" y="3741507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090416" y="4174564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01391" y="4645345"/>
            <a:ext cx="739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4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59634" y="723911"/>
            <a:ext cx="3267075" cy="5724525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V="1">
            <a:off x="9723421" y="3270725"/>
            <a:ext cx="0" cy="1386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9314072" y="3648406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314071" y="4152643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9295627" y="4656880"/>
            <a:ext cx="442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23325" y="3497898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23327" y="4002135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23326" y="4506372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繪圖, 行, 圖表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2" y="1046625"/>
            <a:ext cx="4857115" cy="2881630"/>
          </a:xfrm>
          <a:prstGeom prst="rect">
            <a:avLst/>
          </a:prstGeom>
        </p:spPr>
      </p:pic>
      <p:pic>
        <p:nvPicPr>
          <p:cNvPr id="9" name="圖片 8" descr="一張含有 繪圖, 螢幕擷取畫面, 行, 圖表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42" y="4005568"/>
            <a:ext cx="2416175" cy="1430655"/>
          </a:xfrm>
          <a:prstGeom prst="rect">
            <a:avLst/>
          </a:prstGeom>
        </p:spPr>
      </p:pic>
      <p:pic>
        <p:nvPicPr>
          <p:cNvPr id="10" name="圖片 9" descr="一張含有 繪圖, 圖表, 行, 螢幕擷取畫面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62" y="4007473"/>
            <a:ext cx="2411095" cy="14287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22571" y="3254723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52523" y="490999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63618" y="490904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88880" y="1107038"/>
            <a:ext cx="11946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Resting stage</a:t>
            </a:r>
          </a:p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Pinching stage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85671" y="1204913"/>
            <a:ext cx="66675" cy="66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85671" y="1369463"/>
            <a:ext cx="66675" cy="66675"/>
          </a:xfrm>
          <a:prstGeom prst="rect">
            <a:avLst/>
          </a:prstGeom>
          <a:solidFill>
            <a:srgbClr val="FF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9" b="10473"/>
          <a:stretch>
            <a:fillRect/>
          </a:stretch>
        </p:blipFill>
        <p:spPr>
          <a:xfrm>
            <a:off x="1790700" y="3411220"/>
            <a:ext cx="4229735" cy="3328035"/>
          </a:xfrm>
          <a:prstGeom prst="rect">
            <a:avLst/>
          </a:prstGeom>
        </p:spPr>
      </p:pic>
      <p:pic>
        <p:nvPicPr>
          <p:cNvPr id="2" name="圖片 9"/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 b="8854"/>
          <a:stretch>
            <a:fillRect/>
          </a:stretch>
        </p:blipFill>
        <p:spPr>
          <a:xfrm>
            <a:off x="1755775" y="52070"/>
            <a:ext cx="4229100" cy="3438525"/>
          </a:xfrm>
          <a:prstGeom prst="rect">
            <a:avLst/>
          </a:prstGeom>
        </p:spPr>
      </p:pic>
      <p:pic>
        <p:nvPicPr>
          <p:cNvPr id="4" name="圖片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9" b="9946"/>
          <a:stretch>
            <a:fillRect/>
          </a:stretch>
        </p:blipFill>
        <p:spPr>
          <a:xfrm>
            <a:off x="5984875" y="52070"/>
            <a:ext cx="4284345" cy="341503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" r="13484" b="9662"/>
          <a:stretch>
            <a:fillRect/>
          </a:stretch>
        </p:blipFill>
        <p:spPr>
          <a:xfrm>
            <a:off x="6020435" y="3464560"/>
            <a:ext cx="4286250" cy="327469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511415" y="3800475"/>
            <a:ext cx="223266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2905125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Dominant Hand (DH)</a:t>
            </a:r>
          </a:p>
        </p:txBody>
      </p:sp>
      <p:sp>
        <p:nvSpPr>
          <p:cNvPr id="20" name="Rectangles 19"/>
          <p:cNvSpPr/>
          <p:nvPr/>
        </p:nvSpPr>
        <p:spPr>
          <a:xfrm>
            <a:off x="7310120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Dominant Hand (Non-DH)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2905125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Hand (BH)</a:t>
            </a:r>
          </a:p>
        </p:txBody>
      </p:sp>
      <p:sp>
        <p:nvSpPr>
          <p:cNvPr id="22" name="Rectangles 21"/>
          <p:cNvSpPr/>
          <p:nvPr/>
        </p:nvSpPr>
        <p:spPr>
          <a:xfrm>
            <a:off x="7310120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內容版面配置區 2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11511" b="10081"/>
          <a:stretch>
            <a:fillRect/>
          </a:stretch>
        </p:blipFill>
        <p:spPr>
          <a:xfrm>
            <a:off x="1418590" y="1873250"/>
            <a:ext cx="4813300" cy="3372485"/>
          </a:xfrm>
          <a:prstGeom prst="rect">
            <a:avLst/>
          </a:prstGeom>
        </p:spPr>
      </p:pic>
      <p:pic>
        <p:nvPicPr>
          <p:cNvPr id="21" name="內容版面配置區 2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8786" b="10081"/>
          <a:stretch>
            <a:fillRect/>
          </a:stretch>
        </p:blipFill>
        <p:spPr>
          <a:xfrm>
            <a:off x="6231890" y="1873250"/>
            <a:ext cx="4965065" cy="338328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62545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56980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26905" y="266890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19780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8970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1978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98035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6796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9803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59020" y="2232660"/>
            <a:ext cx="139700" cy="137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41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9564796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576315" y="2802803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/>
          <p:nvPr/>
        </p:nvCxnSpPr>
        <p:spPr>
          <a:xfrm>
            <a:off x="9564796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564796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27" name="圖片 26" descr="一張含有 室內, 牆, 鏡子, 螢幕擷取畫面 的圖片&#10;&#10;自動產生的描述"/>
          <p:cNvPicPr>
            <a:picLocks noChangeAspect="1"/>
          </p:cNvPicPr>
          <p:nvPr/>
        </p:nvPicPr>
        <p:blipFill rotWithShape="1">
          <a:blip r:embed="rId2"/>
          <a:srcRect t="11435" b="13881"/>
          <a:stretch>
            <a:fillRect/>
          </a:stretch>
        </p:blipFill>
        <p:spPr>
          <a:xfrm rot="16200000">
            <a:off x="8406679" y="3543138"/>
            <a:ext cx="797439" cy="1288946"/>
          </a:xfrm>
          <a:prstGeom prst="rect">
            <a:avLst/>
          </a:prstGeom>
        </p:spPr>
      </p:pic>
      <p:pic>
        <p:nvPicPr>
          <p:cNvPr id="30" name="圖片 29" descr="一張含有 室內, 牆, 人員, 文字 的圖片&#10;&#10;自動產生的描述"/>
          <p:cNvPicPr>
            <a:picLocks noChangeAspect="1"/>
          </p:cNvPicPr>
          <p:nvPr/>
        </p:nvPicPr>
        <p:blipFill rotWithShape="1">
          <a:blip r:embed="rId3"/>
          <a:srcRect t="10268" b="13730"/>
          <a:stretch>
            <a:fillRect/>
          </a:stretch>
        </p:blipFill>
        <p:spPr>
          <a:xfrm rot="16200000">
            <a:off x="8504664" y="5587693"/>
            <a:ext cx="797440" cy="1294864"/>
          </a:xfrm>
          <a:prstGeom prst="rect">
            <a:avLst/>
          </a:prstGeom>
        </p:spPr>
      </p:pic>
      <p:cxnSp>
        <p:nvCxnSpPr>
          <p:cNvPr id="32" name="接點: 肘形 31"/>
          <p:cNvCxnSpPr>
            <a:stCxn id="7" idx="2"/>
            <a:endCxn id="13" idx="0"/>
          </p:cNvCxnSpPr>
          <p:nvPr/>
        </p:nvCxnSpPr>
        <p:spPr>
          <a:xfrm rot="5400000">
            <a:off x="6841256" y="2274837"/>
            <a:ext cx="494214" cy="1250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/>
          <p:cNvCxnSpPr>
            <a:stCxn id="13" idx="3"/>
          </p:cNvCxnSpPr>
          <p:nvPr/>
        </p:nvCxnSpPr>
        <p:spPr>
          <a:xfrm flipH="1">
            <a:off x="4081813" y="3505618"/>
            <a:ext cx="3420786" cy="1111655"/>
          </a:xfrm>
          <a:prstGeom prst="bentConnector3">
            <a:avLst>
              <a:gd name="adj1" fmla="val 549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 descr="一張含有 文字, 螢幕擷取畫面, 視訊, 多媒體 的圖片&#10;&#10;自動產生的描述"/>
          <p:cNvPicPr>
            <a:picLocks noChangeAspect="1"/>
          </p:cNvPicPr>
          <p:nvPr/>
        </p:nvPicPr>
        <p:blipFill rotWithShape="1">
          <a:blip r:embed="rId4"/>
          <a:srcRect t="11434" b="13882"/>
          <a:stretch>
            <a:fillRect/>
          </a:stretch>
        </p:blipFill>
        <p:spPr>
          <a:xfrm rot="16200000">
            <a:off x="6097760" y="3532802"/>
            <a:ext cx="797440" cy="12891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圖表, 行, 字型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26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 descr="一張含有 文字, 圖表, 行, 繪圖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26" y="556355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 descr="一張含有 文字, 圖表, 行, 繪圖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69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圖片 21" descr="一張含有 文字, 圖表, 行, 繪圖 的圖片&#10;&#10;自動產生的描述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569" y="545467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2453005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213047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453005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210634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圖表, 螢幕擷取畫面, 行 的圖片&#10;&#10;自動產生的描述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58035"/>
            <a:ext cx="5181600" cy="3886200"/>
          </a:xfrm>
          <a:ln>
            <a:solidFill>
              <a:schemeClr val="tx1"/>
            </a:solidFill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圖片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35"/>
            <a:ext cx="5181600" cy="388620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5" name="Text Box 14"/>
          <p:cNvSpPr txBox="1"/>
          <p:nvPr/>
        </p:nvSpPr>
        <p:spPr>
          <a:xfrm>
            <a:off x="1655445" y="505079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6858635" y="5050631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110562" name="圖片 932110562" descr="擷取"/>
          <p:cNvPicPr>
            <a:picLocks noGrp="1" noChangeAspect="1"/>
          </p:cNvPicPr>
          <p:nvPr>
            <p:ph idx="1"/>
          </p:nvPr>
        </p:nvPicPr>
        <p:blipFill>
          <a:blip r:embed="rId2"/>
          <a:srcRect l="5785" r="4151" b="31807"/>
          <a:stretch>
            <a:fillRect/>
          </a:stretch>
        </p:blipFill>
        <p:spPr>
          <a:xfrm>
            <a:off x="2445385" y="1268730"/>
            <a:ext cx="6544945" cy="4321175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4748530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460438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8467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952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4875530" y="33947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536638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5916930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634809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6483985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686498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664527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61366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214495" y="3980180"/>
            <a:ext cx="3101340" cy="1118235"/>
            <a:chOff x="8352" y="5095"/>
            <a:chExt cx="4884" cy="1761"/>
          </a:xfrm>
        </p:grpSpPr>
        <p:sp>
          <p:nvSpPr>
            <p:cNvPr id="23" name="Rectangles 22"/>
            <p:cNvSpPr/>
            <p:nvPr/>
          </p:nvSpPr>
          <p:spPr>
            <a:xfrm>
              <a:off x="8352" y="603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8779" y="5681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8779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s 25"/>
            <p:cNvSpPr/>
            <p:nvPr/>
          </p:nvSpPr>
          <p:spPr>
            <a:xfrm>
              <a:off x="9312" y="509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s 26"/>
            <p:cNvSpPr/>
            <p:nvPr/>
          </p:nvSpPr>
          <p:spPr>
            <a:xfrm>
              <a:off x="9739" y="5680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s 27"/>
            <p:cNvSpPr/>
            <p:nvPr/>
          </p:nvSpPr>
          <p:spPr>
            <a:xfrm>
              <a:off x="9232" y="6029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1016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s 29"/>
            <p:cNvSpPr/>
            <p:nvPr/>
          </p:nvSpPr>
          <p:spPr>
            <a:xfrm>
              <a:off x="10166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s 30"/>
            <p:cNvSpPr/>
            <p:nvPr/>
          </p:nvSpPr>
          <p:spPr>
            <a:xfrm>
              <a:off x="1108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s 31"/>
            <p:cNvSpPr/>
            <p:nvPr/>
          </p:nvSpPr>
          <p:spPr>
            <a:xfrm>
              <a:off x="11100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1966" y="519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11980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s 34"/>
            <p:cNvSpPr/>
            <p:nvPr/>
          </p:nvSpPr>
          <p:spPr>
            <a:xfrm>
              <a:off x="12968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s 35"/>
            <p:cNvSpPr/>
            <p:nvPr/>
          </p:nvSpPr>
          <p:spPr>
            <a:xfrm>
              <a:off x="12421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s 36"/>
            <p:cNvSpPr/>
            <p:nvPr/>
          </p:nvSpPr>
          <p:spPr>
            <a:xfrm>
              <a:off x="1242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s 37"/>
            <p:cNvSpPr/>
            <p:nvPr/>
          </p:nvSpPr>
          <p:spPr>
            <a:xfrm>
              <a:off x="1154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s 42"/>
          <p:cNvSpPr/>
          <p:nvPr/>
        </p:nvSpPr>
        <p:spPr>
          <a:xfrm>
            <a:off x="6645275" y="1268730"/>
            <a:ext cx="178117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s 40"/>
          <p:cNvSpPr/>
          <p:nvPr/>
        </p:nvSpPr>
        <p:spPr>
          <a:xfrm>
            <a:off x="6997065" y="1268730"/>
            <a:ext cx="199326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Prefrontal region</a:t>
            </a:r>
          </a:p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region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6777990" y="126873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s 41"/>
          <p:cNvSpPr/>
          <p:nvPr/>
        </p:nvSpPr>
        <p:spPr>
          <a:xfrm>
            <a:off x="6802755" y="1583690"/>
            <a:ext cx="170180" cy="170180"/>
          </a:xfrm>
          <a:prstGeom prst="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s 43"/>
          <p:cNvSpPr/>
          <p:nvPr/>
        </p:nvSpPr>
        <p:spPr>
          <a:xfrm>
            <a:off x="4061460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 side</a:t>
            </a:r>
          </a:p>
        </p:txBody>
      </p:sp>
      <p:sp>
        <p:nvSpPr>
          <p:cNvPr id="45" name="Rectangles 44"/>
          <p:cNvSpPr/>
          <p:nvPr/>
        </p:nvSpPr>
        <p:spPr>
          <a:xfrm>
            <a:off x="6055995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side</a:t>
            </a:r>
          </a:p>
        </p:txBody>
      </p:sp>
      <p:cxnSp>
        <p:nvCxnSpPr>
          <p:cNvPr id="46" name="Straight Connector 45"/>
          <p:cNvCxnSpPr>
            <a:stCxn id="932110562" idx="0"/>
          </p:cNvCxnSpPr>
          <p:nvPr/>
        </p:nvCxnSpPr>
        <p:spPr>
          <a:xfrm>
            <a:off x="5718175" y="1268730"/>
            <a:ext cx="0" cy="483362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正方形, 軟體 的圖片&#10;&#10;自動產生的描述"/>
          <p:cNvPicPr>
            <a:picLocks noChangeAspect="1"/>
          </p:cNvPicPr>
          <p:nvPr/>
        </p:nvPicPr>
        <p:blipFill rotWithShape="1">
          <a:blip r:embed="rId2"/>
          <a:srcRect l="3662" t="9458" r="3088" b="4475"/>
          <a:stretch>
            <a:fillRect/>
          </a:stretch>
        </p:blipFill>
        <p:spPr>
          <a:xfrm>
            <a:off x="2152649" y="961704"/>
            <a:ext cx="3848101" cy="2467295"/>
          </a:xfrm>
          <a:prstGeom prst="rect">
            <a:avLst/>
          </a:prstGeom>
        </p:spPr>
      </p:pic>
      <p:pic>
        <p:nvPicPr>
          <p:cNvPr id="6" name="圖片 5" descr="一張含有 文字, 螢幕擷取畫面, 圖表, 軟體 的圖片&#10;&#10;自動產生的描述"/>
          <p:cNvPicPr>
            <a:picLocks noChangeAspect="1"/>
          </p:cNvPicPr>
          <p:nvPr/>
        </p:nvPicPr>
        <p:blipFill rotWithShape="1">
          <a:blip r:embed="rId3"/>
          <a:srcRect l="3346" t="9458" r="1788" b="4475"/>
          <a:stretch>
            <a:fillRect/>
          </a:stretch>
        </p:blipFill>
        <p:spPr>
          <a:xfrm>
            <a:off x="6000749" y="3428998"/>
            <a:ext cx="3914776" cy="2467296"/>
          </a:xfrm>
          <a:prstGeom prst="rect">
            <a:avLst/>
          </a:prstGeom>
        </p:spPr>
      </p:pic>
      <p:pic>
        <p:nvPicPr>
          <p:cNvPr id="14" name="圖片 13" descr="一張含有 文字, 螢幕擷取畫面, 正方形, 鮮豔 的圖片&#10;&#10;自動產生的描述"/>
          <p:cNvPicPr>
            <a:picLocks noChangeAspect="1"/>
          </p:cNvPicPr>
          <p:nvPr/>
        </p:nvPicPr>
        <p:blipFill rotWithShape="1">
          <a:blip r:embed="rId4"/>
          <a:srcRect l="3662" t="9458" r="3088" b="4475"/>
          <a:stretch>
            <a:fillRect/>
          </a:stretch>
        </p:blipFill>
        <p:spPr>
          <a:xfrm>
            <a:off x="2152648" y="3428999"/>
            <a:ext cx="3848101" cy="2467296"/>
          </a:xfrm>
          <a:prstGeom prst="rect">
            <a:avLst/>
          </a:prstGeom>
        </p:spPr>
      </p:pic>
      <p:pic>
        <p:nvPicPr>
          <p:cNvPr id="16" name="圖片 15" descr="一張含有 文字, 螢幕擷取畫面, 正方形 的圖片&#10;&#10;自動產生的描述"/>
          <p:cNvPicPr>
            <a:picLocks noChangeAspect="1"/>
          </p:cNvPicPr>
          <p:nvPr/>
        </p:nvPicPr>
        <p:blipFill rotWithShape="1">
          <a:blip r:embed="rId5"/>
          <a:srcRect l="3346" t="9458" r="1788" b="4475"/>
          <a:stretch>
            <a:fillRect/>
          </a:stretch>
        </p:blipFill>
        <p:spPr>
          <a:xfrm>
            <a:off x="6000750" y="961704"/>
            <a:ext cx="3914776" cy="2467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毛巾, 指甲, 手 的圖片&#10;&#10;自動產生的描述"/>
          <p:cNvPicPr>
            <a:picLocks noChangeAspect="1"/>
          </p:cNvPicPr>
          <p:nvPr/>
        </p:nvPicPr>
        <p:blipFill rotWithShape="1">
          <a:blip r:embed="rId2"/>
          <a:srcRect l="25035" t="41667" b="18519"/>
          <a:stretch>
            <a:fillRect/>
          </a:stretch>
        </p:blipFill>
        <p:spPr>
          <a:xfrm rot="5400000">
            <a:off x="129786" y="2270514"/>
            <a:ext cx="5141098" cy="2047875"/>
          </a:xfrm>
          <a:prstGeom prst="rect">
            <a:avLst/>
          </a:prstGeom>
        </p:spPr>
      </p:pic>
      <p:pic>
        <p:nvPicPr>
          <p:cNvPr id="7" name="圖片 6" descr="一張含有 人員, 毛巾, 手指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l="25035" t="18842" b="43565"/>
          <a:stretch>
            <a:fillRect/>
          </a:stretch>
        </p:blipFill>
        <p:spPr>
          <a:xfrm rot="5400000">
            <a:off x="4168387" y="2327665"/>
            <a:ext cx="5141097" cy="1933575"/>
          </a:xfrm>
          <a:prstGeom prst="rect">
            <a:avLst/>
          </a:prstGeom>
        </p:spPr>
      </p:pic>
      <p:pic>
        <p:nvPicPr>
          <p:cNvPr id="9" name="圖片 8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4"/>
          <a:srcRect l="14792" t="30371" r="10243" b="32037"/>
          <a:stretch>
            <a:fillRect/>
          </a:stretch>
        </p:blipFill>
        <p:spPr>
          <a:xfrm rot="5400000">
            <a:off x="2177661" y="2327665"/>
            <a:ext cx="5141099" cy="193357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176583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ronation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748210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TW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upination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3231353" y="1762125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870845" y="1762125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手指, 指甲, 靜脈 的圖片&#10;&#10;自動產生的描述"/>
          <p:cNvPicPr>
            <a:picLocks noChangeAspect="1"/>
          </p:cNvPicPr>
          <p:nvPr/>
        </p:nvPicPr>
        <p:blipFill rotWithShape="1">
          <a:blip r:embed="rId2"/>
          <a:srcRect l="44444" t="19723" b="5833"/>
          <a:stretch>
            <a:fillRect/>
          </a:stretch>
        </p:blipFill>
        <p:spPr>
          <a:xfrm rot="5400000">
            <a:off x="1519234" y="1781172"/>
            <a:ext cx="3810000" cy="3829051"/>
          </a:xfrm>
          <a:prstGeom prst="rect">
            <a:avLst/>
          </a:prstGeom>
        </p:spPr>
      </p:pic>
      <p:pic>
        <p:nvPicPr>
          <p:cNvPr id="6" name="圖片 5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3"/>
          <a:srcRect l="14166" t="38518" r="30278" b="31852"/>
          <a:stretch>
            <a:fillRect/>
          </a:stretch>
        </p:blipFill>
        <p:spPr>
          <a:xfrm rot="5400000">
            <a:off x="4224333" y="2933700"/>
            <a:ext cx="3810003" cy="1524000"/>
          </a:xfrm>
          <a:prstGeom prst="rect">
            <a:avLst/>
          </a:prstGeom>
        </p:spPr>
      </p:pic>
      <p:pic>
        <p:nvPicPr>
          <p:cNvPr id="10" name="圖片 9" descr="一張含有 毛巾, 人員, 布, 室內 的圖片&#10;&#10;自動產生的描述"/>
          <p:cNvPicPr>
            <a:picLocks noChangeAspect="1"/>
          </p:cNvPicPr>
          <p:nvPr/>
        </p:nvPicPr>
        <p:blipFill rotWithShape="1">
          <a:blip r:embed="rId4"/>
          <a:srcRect l="37361" t="10556" r="7084" b="22037"/>
          <a:stretch>
            <a:fillRect/>
          </a:stretch>
        </p:blipFill>
        <p:spPr>
          <a:xfrm rot="5400000">
            <a:off x="6748457" y="1962149"/>
            <a:ext cx="3810002" cy="346709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762494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86513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Stretch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679153" y="2724151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室內, 毛巾 的圖片&#10;&#10;自動產生的描述"/>
          <p:cNvPicPr>
            <a:picLocks noChangeAspect="1"/>
          </p:cNvPicPr>
          <p:nvPr/>
        </p:nvPicPr>
        <p:blipFill rotWithShape="1">
          <a:blip r:embed="rId2"/>
          <a:srcRect l="35513" t="20525" b="21051"/>
          <a:stretch>
            <a:fillRect/>
          </a:stretch>
        </p:blipFill>
        <p:spPr>
          <a:xfrm rot="5400000">
            <a:off x="1801264" y="2191180"/>
            <a:ext cx="3331042" cy="2263383"/>
          </a:xfrm>
          <a:prstGeom prst="rect">
            <a:avLst/>
          </a:prstGeom>
        </p:spPr>
      </p:pic>
      <p:pic>
        <p:nvPicPr>
          <p:cNvPr id="7" name="圖片 6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3"/>
          <a:srcRect l="10597" t="13558" r="9786" b="31455"/>
          <a:stretch>
            <a:fillRect/>
          </a:stretch>
        </p:blipFill>
        <p:spPr>
          <a:xfrm rot="5400000">
            <a:off x="6372505" y="2460523"/>
            <a:ext cx="3323733" cy="1721646"/>
          </a:xfrm>
          <a:prstGeom prst="rect">
            <a:avLst/>
          </a:prstGeom>
        </p:spPr>
      </p:pic>
      <p:pic>
        <p:nvPicPr>
          <p:cNvPr id="9" name="圖片 8" descr="一張含有 手, 人員, 指甲, 手指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10425" y="2073084"/>
            <a:ext cx="3325860" cy="249439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毛巾, 指甲, 手指 的圖片&#10;&#10;自動產生的描述"/>
          <p:cNvPicPr>
            <a:picLocks noChangeAspect="1"/>
          </p:cNvPicPr>
          <p:nvPr/>
        </p:nvPicPr>
        <p:blipFill rotWithShape="1">
          <a:blip r:embed="rId2"/>
          <a:srcRect l="18759" t="31940" r="8171" b="27315"/>
          <a:stretch>
            <a:fillRect/>
          </a:stretch>
        </p:blipFill>
        <p:spPr>
          <a:xfrm rot="5400000">
            <a:off x="1398944" y="2599412"/>
            <a:ext cx="4514598" cy="1888036"/>
          </a:xfrm>
          <a:prstGeom prst="rect">
            <a:avLst/>
          </a:prstGeom>
        </p:spPr>
      </p:pic>
      <p:pic>
        <p:nvPicPr>
          <p:cNvPr id="6" name="圖片 5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3"/>
          <a:srcRect l="18759" t="13718" r="8171" b="24336"/>
          <a:stretch>
            <a:fillRect/>
          </a:stretch>
        </p:blipFill>
        <p:spPr>
          <a:xfrm rot="5400000">
            <a:off x="6029164" y="2108212"/>
            <a:ext cx="4514596" cy="2870431"/>
          </a:xfrm>
          <a:prstGeom prst="rect">
            <a:avLst/>
          </a:prstGeom>
        </p:spPr>
      </p:pic>
      <p:pic>
        <p:nvPicPr>
          <p:cNvPr id="10" name="圖片 9" descr="一張含有 人員, 指甲, 手, 手指 的圖片&#10;&#10;自動產生的描述"/>
          <p:cNvPicPr>
            <a:picLocks noChangeAspect="1"/>
          </p:cNvPicPr>
          <p:nvPr/>
        </p:nvPicPr>
        <p:blipFill rotWithShape="1">
          <a:blip r:embed="rId4"/>
          <a:srcRect l="18759" t="28916" r="8171" b="25494"/>
          <a:stretch>
            <a:fillRect/>
          </a:stretch>
        </p:blipFill>
        <p:spPr>
          <a:xfrm rot="5400000">
            <a:off x="3468456" y="2487164"/>
            <a:ext cx="4514595" cy="211253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一張含有 手, 人員, 指甲, 手指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8438" y="1505531"/>
            <a:ext cx="4062450" cy="3046838"/>
          </a:xfrm>
          <a:prstGeom prst="rect">
            <a:avLst/>
          </a:prstGeom>
        </p:spPr>
      </p:pic>
      <p:pic>
        <p:nvPicPr>
          <p:cNvPr id="24" name="圖片 23" descr="一張含有 人員, 指甲, 手指, 捲動方塊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88976" y="1505531"/>
            <a:ext cx="4062450" cy="3046838"/>
          </a:xfrm>
          <a:prstGeom prst="rect">
            <a:avLst/>
          </a:prstGeom>
        </p:spPr>
      </p:pic>
      <p:pic>
        <p:nvPicPr>
          <p:cNvPr id="26" name="圖片 25" descr="一張含有 人員, 指甲, 手, 手指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48707" y="1505531"/>
            <a:ext cx="4062450" cy="3046838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H="1">
            <a:off x="7127383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77132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712114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3894265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</p:nvPr>
        </p:nvGraphicFramePr>
        <p:xfrm>
          <a:off x="452645" y="641874"/>
          <a:ext cx="11286709" cy="5131629"/>
        </p:xfrm>
        <a:graphic>
          <a:graphicData uri="http://schemas.openxmlformats.org/drawingml/2006/table">
            <a:tbl>
              <a:tblPr firstRow="1" bandRow="1"/>
              <a:tblGrid>
                <a:gridCol w="231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9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595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92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Author (Year)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Duration of the study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Number of patients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Method  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Significant improvment of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05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R. </a:t>
                      </a:r>
                      <a:r>
                        <a:rPr lang="en-US" altLang="zh-TW" sz="14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Miclaus</a:t>
                      </a: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(2020)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9 month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55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Non-immersive VR + Robotic gloves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MMT, FMUE </a:t>
                      </a: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FIM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669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M. Weber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(2019)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30 min, 12-sessions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10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VR mirror therapy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 (not significant)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84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Hsu</a:t>
                      </a:r>
                      <a:r>
                        <a:rPr lang="zh-TW" alt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(2022)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12 weeks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30 (healthy)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45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Immersive VR mirror therapy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FMUE, BBT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60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 A. d. Assis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(2016)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4 weeks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N= 8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Non-immersive AR + EMG 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wristband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934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Boschmann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(2021)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6 days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13 (healthy)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AR + EMG wristband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pins that were successfully transferred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C.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Zirbel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et al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. (2018)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One-time trial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6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smartphone VR + EMG wristband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experiment carried out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40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N.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LaPiana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et al. (2020)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1 week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5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Immersive smartphone AR + ARTag anchor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experiment carried out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3615364" y="5785304"/>
            <a:ext cx="474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Manual Muscle Testing</a:t>
            </a:r>
          </a:p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Fugl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-Meyer Assessment for Upper Extremity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359380" y="5787238"/>
            <a:ext cx="357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Functional Independence Measure</a:t>
            </a:r>
          </a:p>
          <a:p>
            <a:pPr algn="l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Box and block test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472690" y="2282825"/>
            <a:ext cx="7246620" cy="2292985"/>
            <a:chOff x="3802" y="3594"/>
            <a:chExt cx="11412" cy="3611"/>
          </a:xfrm>
        </p:grpSpPr>
        <p:sp>
          <p:nvSpPr>
            <p:cNvPr id="5" name="Rectangles 4"/>
            <p:cNvSpPr/>
            <p:nvPr/>
          </p:nvSpPr>
          <p:spPr>
            <a:xfrm>
              <a:off x="3802" y="3595"/>
              <a:ext cx="3462" cy="7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Visual Inspection</a:t>
              </a:r>
            </a:p>
          </p:txBody>
        </p:sp>
        <p:sp>
          <p:nvSpPr>
            <p:cNvPr id="7" name="Rectangles 6"/>
            <p:cNvSpPr/>
            <p:nvPr/>
          </p:nvSpPr>
          <p:spPr>
            <a:xfrm>
              <a:off x="3802" y="4763"/>
              <a:ext cx="3462" cy="1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 poor signal</a:t>
              </a:r>
            </a:p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(channel)</a:t>
              </a:r>
            </a:p>
          </p:txBody>
        </p:sp>
        <p:cxnSp>
          <p:nvCxnSpPr>
            <p:cNvPr id="8" name="Straight Arrow Connector 7"/>
            <p:cNvCxnSpPr>
              <a:stCxn id="5" idx="2"/>
              <a:endCxn id="7" idx="0"/>
            </p:cNvCxnSpPr>
            <p:nvPr/>
          </p:nvCxnSpPr>
          <p:spPr>
            <a:xfrm>
              <a:off x="5533" y="4393"/>
              <a:ext cx="0" cy="37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" name="Rectangles 8"/>
            <p:cNvSpPr/>
            <p:nvPr/>
          </p:nvSpPr>
          <p:spPr>
            <a:xfrm>
              <a:off x="3802" y="6169"/>
              <a:ext cx="3462" cy="1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Remove poor signal</a:t>
              </a:r>
            </a:p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(trial)</a:t>
              </a:r>
            </a:p>
          </p:txBody>
        </p:sp>
        <p:cxnSp>
          <p:nvCxnSpPr>
            <p:cNvPr id="10" name="Straight Arrow Connector 9"/>
            <p:cNvCxnSpPr>
              <a:stCxn id="7" idx="2"/>
              <a:endCxn id="9" idx="0"/>
            </p:cNvCxnSpPr>
            <p:nvPr/>
          </p:nvCxnSpPr>
          <p:spPr>
            <a:xfrm>
              <a:off x="5533" y="5799"/>
              <a:ext cx="0" cy="37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s 11"/>
            <p:cNvSpPr/>
            <p:nvPr/>
          </p:nvSpPr>
          <p:spPr>
            <a:xfrm>
              <a:off x="7822" y="3595"/>
              <a:ext cx="3462" cy="1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Intensity to Optical Density (OD)</a:t>
              </a:r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7822" y="5001"/>
              <a:ext cx="3462" cy="10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Motion artifact</a:t>
              </a:r>
            </a:p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detection/correction</a:t>
              </a:r>
            </a:p>
          </p:txBody>
        </p:sp>
        <p:sp>
          <p:nvSpPr>
            <p:cNvPr id="14" name="Rectangles 13"/>
            <p:cNvSpPr/>
            <p:nvPr/>
          </p:nvSpPr>
          <p:spPr>
            <a:xfrm>
              <a:off x="7822" y="6407"/>
              <a:ext cx="3462" cy="79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Band-pass filter</a:t>
              </a:r>
            </a:p>
          </p:txBody>
        </p:sp>
        <p:cxnSp>
          <p:nvCxnSpPr>
            <p:cNvPr id="15" name="Straight Arrow Connector 14"/>
            <p:cNvCxnSpPr>
              <a:stCxn id="12" idx="2"/>
              <a:endCxn id="13" idx="0"/>
            </p:cNvCxnSpPr>
            <p:nvPr/>
          </p:nvCxnSpPr>
          <p:spPr>
            <a:xfrm>
              <a:off x="9553" y="4631"/>
              <a:ext cx="0" cy="37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2"/>
              <a:endCxn id="14" idx="0"/>
            </p:cNvCxnSpPr>
            <p:nvPr/>
          </p:nvCxnSpPr>
          <p:spPr>
            <a:xfrm>
              <a:off x="9553" y="6037"/>
              <a:ext cx="0" cy="37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Elbow Connector 16"/>
            <p:cNvCxnSpPr>
              <a:stCxn id="9" idx="3"/>
              <a:endCxn id="12" idx="1"/>
            </p:cNvCxnSpPr>
            <p:nvPr/>
          </p:nvCxnSpPr>
          <p:spPr>
            <a:xfrm flipV="1">
              <a:off x="7264" y="4113"/>
              <a:ext cx="558" cy="2574"/>
            </a:xfrm>
            <a:prstGeom prst="bentConnector3">
              <a:avLst>
                <a:gd name="adj1" fmla="val 50000"/>
              </a:avLst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s 17"/>
            <p:cNvSpPr/>
            <p:nvPr/>
          </p:nvSpPr>
          <p:spPr>
            <a:xfrm>
              <a:off x="11752" y="3594"/>
              <a:ext cx="3462" cy="7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OD to Concentration</a:t>
              </a:r>
            </a:p>
          </p:txBody>
        </p:sp>
        <p:sp>
          <p:nvSpPr>
            <p:cNvPr id="19" name="Rectangles 18"/>
            <p:cNvSpPr/>
            <p:nvPr/>
          </p:nvSpPr>
          <p:spPr>
            <a:xfrm>
              <a:off x="11752" y="4941"/>
              <a:ext cx="3462" cy="91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Block average</a:t>
              </a:r>
            </a:p>
          </p:txBody>
        </p:sp>
        <p:cxnSp>
          <p:nvCxnSpPr>
            <p:cNvPr id="20" name="Elbow Connector 19"/>
            <p:cNvCxnSpPr>
              <a:stCxn id="14" idx="3"/>
              <a:endCxn id="18" idx="1"/>
            </p:cNvCxnSpPr>
            <p:nvPr/>
          </p:nvCxnSpPr>
          <p:spPr>
            <a:xfrm flipV="1">
              <a:off x="11284" y="3994"/>
              <a:ext cx="468" cy="2812"/>
            </a:xfrm>
            <a:prstGeom prst="bentConnector3">
              <a:avLst>
                <a:gd name="adj1" fmla="val 50000"/>
              </a:avLst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8" idx="2"/>
              <a:endCxn id="19" idx="0"/>
            </p:cNvCxnSpPr>
            <p:nvPr/>
          </p:nvCxnSpPr>
          <p:spPr>
            <a:xfrm>
              <a:off x="13483" y="4393"/>
              <a:ext cx="0" cy="54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/>
          <p:cNvCxnSpPr/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87" r="-15238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917" r="-26797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文字方塊 1023"/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24" name="文字方塊 10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325" t="-1010" r="-2869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/>
          <p:cNvCxnSpPr/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字方塊 1033"/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34" name="文字方塊 10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44" t="-53" r="-8932" b="1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文字方塊 1034"/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5" name="文字方塊 10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244" t="-93" r="-1278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文字方塊 1036"/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7" name="文字方塊 10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191" t="-46" r="-26076" b="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/>
          <p:cNvCxnSpPr/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/>
          <p:cNvCxnSpPr/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文字方塊 1042"/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 xmlns="">
          <p:sp>
            <p:nvSpPr>
              <p:cNvPr id="1043" name="文字方塊 10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148" t="-64" r="-982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/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/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/>
            <p:cNvCxnSpPr/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/>
            <p:cNvCxnSpPr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/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/>
            <p:cNvCxnSpPr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/>
            <p:cNvCxnSpPr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/>
            <p:cNvCxnSpPr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文字方塊 1044"/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5" name="文字方塊 10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文字方塊 1046"/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7" name="文字方塊 10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文字方塊 1047"/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8" name="文字方塊 10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文字方塊 1048"/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9" name="文字方塊 10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/>
            <p:cNvCxnSpPr/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/>
            <p:cNvCxnSpPr/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/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/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/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/>
            <p:cNvCxnSpPr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/>
            <p:cNvCxnSpPr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/>
            <p:cNvCxnSpPr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/>
            <p:cNvCxnSpPr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/>
            <p:cNvCxnSpPr/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/>
            <p:cNvCxnSpPr/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/>
            <p:cNvCxnSpPr/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/>
            <p:cNvCxnSpPr/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A8E445FA-FF74-D02D-912D-79D8A1313DBC}"/>
              </a:ext>
            </a:extLst>
          </p:cNvPr>
          <p:cNvCxnSpPr>
            <a:cxnSpLocks/>
            <a:stCxn id="9" idx="2"/>
            <a:endCxn id="6" idx="2"/>
          </p:cNvCxnSpPr>
          <p:nvPr/>
        </p:nvCxnSpPr>
        <p:spPr>
          <a:xfrm flipH="1">
            <a:off x="2193962" y="4298989"/>
            <a:ext cx="2090737" cy="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4A1787C-4AF2-C62D-F1C3-C5FB6D7148F2}"/>
                  </a:ext>
                </a:extLst>
              </p:cNvPr>
              <p:cNvSpPr txBox="1"/>
              <p:nvPr/>
            </p:nvSpPr>
            <p:spPr>
              <a:xfrm>
                <a:off x="3082698" y="4276848"/>
                <a:ext cx="24365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zh-TW" altLang="en-US" sz="1600" b="1" dirty="0"/>
              </a:p>
            </p:txBody>
          </p:sp>
        </mc:Choice>
        <mc:Fallback>
          <p:sp>
            <p:nvSpPr>
              <p:cNvPr id="16" name="文字方塊 15">
                <a:extLst>
                  <a:ext uri="{FF2B5EF4-FFF2-40B4-BE49-F238E27FC236}">
                    <a16:creationId xmlns:a16="http://schemas.microsoft.com/office/drawing/2014/main" id="{B4A1787C-4AF2-C62D-F1C3-C5FB6D7148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2698" y="4276848"/>
                <a:ext cx="243656" cy="307777"/>
              </a:xfrm>
              <a:prstGeom prst="rect">
                <a:avLst/>
              </a:prstGeom>
              <a:blipFill>
                <a:blip r:embed="rId14"/>
                <a:stretch>
                  <a:fillRect l="-25000" r="-22500" b="-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294515" y="4058023"/>
              <a:ext cx="41933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5281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5287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/>
          <p:nvPr/>
        </p:nvCxnSpPr>
        <p:spPr>
          <a:xfrm>
            <a:off x="9724628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725482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43" y="2999335"/>
            <a:ext cx="3352" cy="848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188371" y="5092831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6351" y="2501662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3426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/>
          <p:nvPr/>
        </p:nvCxnSpPr>
        <p:spPr>
          <a:xfrm>
            <a:off x="9725263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848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43" y="4565078"/>
            <a:ext cx="3352" cy="722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670587" y="2461834"/>
            <a:ext cx="3213405" cy="2437588"/>
          </a:xfrm>
          <a:prstGeom prst="bentConnector3">
            <a:avLst>
              <a:gd name="adj1" fmla="val 85499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7791" y="3071827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792" y="4631007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16" idx="3"/>
            <a:endCxn id="36" idx="1"/>
          </p:cNvCxnSpPr>
          <p:nvPr/>
        </p:nvCxnSpPr>
        <p:spPr>
          <a:xfrm flipV="1">
            <a:off x="5098031" y="3378529"/>
            <a:ext cx="2800277" cy="2267176"/>
          </a:xfrm>
          <a:prstGeom prst="bentConnector3">
            <a:avLst>
              <a:gd name="adj1" fmla="val 60022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32" name="圖片 31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3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350310" y="3250982"/>
            <a:ext cx="911062" cy="1596351"/>
          </a:xfrm>
          <a:prstGeom prst="rect">
            <a:avLst/>
          </a:prstGeom>
        </p:spPr>
      </p:pic>
      <p:pic>
        <p:nvPicPr>
          <p:cNvPr id="37" name="圖片 36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4"/>
          <a:srcRect t="5299" b="3980"/>
          <a:stretch>
            <a:fillRect/>
          </a:stretch>
        </p:blipFill>
        <p:spPr>
          <a:xfrm rot="16200000">
            <a:off x="8531606" y="5027083"/>
            <a:ext cx="812476" cy="15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/>
          <p:cNvPicPr>
            <a:picLocks noChangeAspect="1"/>
          </p:cNvPicPr>
          <p:nvPr/>
        </p:nvPicPr>
        <p:blipFill rotWithShape="1">
          <a:blip r:embed="rId2"/>
          <a:srcRect l="10164" t="5772" r="7720" b="26676"/>
          <a:stretch>
            <a:fillRect/>
          </a:stretch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/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VNHumanHandPoseObservation</a:t>
            </a:r>
          </a:p>
        </p:txBody>
      </p:sp>
      <p:sp>
        <p:nvSpPr>
          <p:cNvPr id="120" name="Rectangle 1"/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"/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"/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"/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Rectangle 1"/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"/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tangle 1"/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Rectangle 1"/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"/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Rectangle 1"/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"/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"/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1"/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Rectangle 1"/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"/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"/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Rectangle 1"/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"/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"/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"/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"/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"/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"/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7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1047</Words>
  <Application>Microsoft Office PowerPoint</Application>
  <PresentationFormat>寬螢幕</PresentationFormat>
  <Paragraphs>380</Paragraphs>
  <Slides>30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37" baseType="lpstr">
      <vt:lpstr>Microsoft JhengHei UI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Software Ver 1: Reconstruct 3D</vt:lpstr>
      <vt:lpstr>Dual camera estimate depth</vt:lpstr>
      <vt:lpstr>Dual camera estimate depth</vt:lpstr>
      <vt:lpstr>Software Ver 2: hand contour segmentation</vt:lpstr>
      <vt:lpstr>PowerPoint 簡報</vt:lpstr>
      <vt:lpstr>Software Ver 3: cardboard support</vt:lpstr>
      <vt:lpstr>System Architecture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黃柏瑜</cp:lastModifiedBy>
  <cp:revision>43</cp:revision>
  <dcterms:created xsi:type="dcterms:W3CDTF">2023-05-14T10:31:00Z</dcterms:created>
  <dcterms:modified xsi:type="dcterms:W3CDTF">2023-07-03T07:30:30Z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